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303" r:id="rId3"/>
    <p:sldId id="335" r:id="rId4"/>
    <p:sldId id="338" r:id="rId5"/>
    <p:sldId id="337" r:id="rId6"/>
    <p:sldId id="340" r:id="rId7"/>
    <p:sldId id="341" r:id="rId8"/>
    <p:sldId id="336" r:id="rId9"/>
    <p:sldId id="339" r:id="rId10"/>
    <p:sldId id="334" r:id="rId11"/>
  </p:sldIdLst>
  <p:sldSz cx="9144000" cy="5143500" type="screen16x9"/>
  <p:notesSz cx="6858000" cy="9144000"/>
  <p:embeddedFontLst>
    <p:embeddedFont>
      <p:font typeface="Calibri"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4122"/>
    <a:srgbClr val="0054C4"/>
    <a:srgbClr val="002B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94673" autoAdjust="0"/>
  </p:normalViewPr>
  <p:slideViewPr>
    <p:cSldViewPr>
      <p:cViewPr>
        <p:scale>
          <a:sx n="110" d="100"/>
          <a:sy n="110" d="100"/>
        </p:scale>
        <p:origin x="-72" y="-48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98C9B-7CC8-485B-A250-FDB2363C839A}" type="datetimeFigureOut">
              <a:rPr lang="en-US" smtClean="0"/>
              <a:pPr/>
              <a:t>11/30/2012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BE59E8-7FB4-41C4-9758-66AEF470D9DC}" type="slidenum">
              <a:rPr lang="en-US" smtClean="0"/>
              <a:pPr/>
              <a:t>‹#›</a:t>
            </a:fld>
            <a:endParaRPr lang="en-US"/>
          </a:p>
        </p:txBody>
      </p:sp>
    </p:spTree>
    <p:extLst>
      <p:ext uri="{BB962C8B-B14F-4D97-AF65-F5344CB8AC3E}">
        <p14:creationId xmlns:p14="http://schemas.microsoft.com/office/powerpoint/2010/main" val="3567166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52400" y="4881304"/>
            <a:ext cx="2133600" cy="273844"/>
          </a:xfrm>
          <a:prstGeom prst="rect">
            <a:avLst/>
          </a:prstGeom>
        </p:spPr>
        <p:txBody>
          <a:bodyPr/>
          <a:lstStyle>
            <a:lvl1pPr>
              <a:defRPr sz="1000">
                <a:solidFill>
                  <a:schemeClr val="tx1">
                    <a:lumMod val="75000"/>
                    <a:lumOff val="25000"/>
                  </a:schemeClr>
                </a:solidFill>
                <a:latin typeface="Avenir 35 Light" pitchFamily="34" charset="0"/>
              </a:defRPr>
            </a:lvl1pPr>
          </a:lstStyle>
          <a:p>
            <a:fld id="{DF084CBA-E279-43A2-A328-2A01546C4045}" type="slidenum">
              <a:rPr lang="en-US" smtClean="0"/>
              <a:pPr/>
              <a:t>‹#›</a:t>
            </a:fld>
            <a:endParaRPr lang="en-US" dirty="0"/>
          </a:p>
        </p:txBody>
      </p:sp>
    </p:spTree>
    <p:extLst>
      <p:ext uri="{BB962C8B-B14F-4D97-AF65-F5344CB8AC3E}">
        <p14:creationId xmlns:p14="http://schemas.microsoft.com/office/powerpoint/2010/main" val="11180167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DF084CBA-E279-43A2-A328-2A01546C4045}" type="slidenum">
              <a:rPr lang="en-US" smtClean="0"/>
              <a:pPr/>
              <a:t>‹#›</a:t>
            </a:fld>
            <a:endParaRPr lang="en-US"/>
          </a:p>
        </p:txBody>
      </p:sp>
    </p:spTree>
    <p:extLst>
      <p:ext uri="{BB962C8B-B14F-4D97-AF65-F5344CB8AC3E}">
        <p14:creationId xmlns:p14="http://schemas.microsoft.com/office/powerpoint/2010/main" val="2595637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DF084CBA-E279-43A2-A328-2A01546C4045}" type="slidenum">
              <a:rPr lang="en-US" smtClean="0"/>
              <a:pPr/>
              <a:t>‹#›</a:t>
            </a:fld>
            <a:endParaRPr lang="en-US"/>
          </a:p>
        </p:txBody>
      </p:sp>
    </p:spTree>
    <p:extLst>
      <p:ext uri="{BB962C8B-B14F-4D97-AF65-F5344CB8AC3E}">
        <p14:creationId xmlns:p14="http://schemas.microsoft.com/office/powerpoint/2010/main" val="414258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DF084CBA-E279-43A2-A328-2A01546C4045}" type="slidenum">
              <a:rPr lang="en-US" smtClean="0"/>
              <a:pPr/>
              <a:t>‹#›</a:t>
            </a:fld>
            <a:endParaRPr lang="en-US"/>
          </a:p>
        </p:txBody>
      </p:sp>
    </p:spTree>
    <p:extLst>
      <p:ext uri="{BB962C8B-B14F-4D97-AF65-F5344CB8AC3E}">
        <p14:creationId xmlns:p14="http://schemas.microsoft.com/office/powerpoint/2010/main" val="4228593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DF084CBA-E279-43A2-A328-2A01546C4045}" type="slidenum">
              <a:rPr lang="en-US" smtClean="0"/>
              <a:pPr/>
              <a:t>‹#›</a:t>
            </a:fld>
            <a:endParaRPr lang="en-US"/>
          </a:p>
        </p:txBody>
      </p:sp>
    </p:spTree>
    <p:extLst>
      <p:ext uri="{BB962C8B-B14F-4D97-AF65-F5344CB8AC3E}">
        <p14:creationId xmlns:p14="http://schemas.microsoft.com/office/powerpoint/2010/main" val="244116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DF084CBA-E279-43A2-A328-2A01546C4045}" type="slidenum">
              <a:rPr lang="en-US" smtClean="0"/>
              <a:pPr/>
              <a:t>‹#›</a:t>
            </a:fld>
            <a:endParaRPr lang="en-US"/>
          </a:p>
        </p:txBody>
      </p:sp>
    </p:spTree>
    <p:extLst>
      <p:ext uri="{BB962C8B-B14F-4D97-AF65-F5344CB8AC3E}">
        <p14:creationId xmlns:p14="http://schemas.microsoft.com/office/powerpoint/2010/main" val="327875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DF084CBA-E279-43A2-A328-2A01546C4045}" type="slidenum">
              <a:rPr lang="en-US" smtClean="0"/>
              <a:pPr/>
              <a:t>‹#›</a:t>
            </a:fld>
            <a:endParaRPr lang="en-US"/>
          </a:p>
        </p:txBody>
      </p:sp>
    </p:spTree>
    <p:extLst>
      <p:ext uri="{BB962C8B-B14F-4D97-AF65-F5344CB8AC3E}">
        <p14:creationId xmlns:p14="http://schemas.microsoft.com/office/powerpoint/2010/main" val="230577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DF084CBA-E279-43A2-A328-2A01546C4045}" type="slidenum">
              <a:rPr lang="en-US" smtClean="0"/>
              <a:pPr/>
              <a:t>‹#›</a:t>
            </a:fld>
            <a:endParaRPr lang="en-US"/>
          </a:p>
        </p:txBody>
      </p:sp>
    </p:spTree>
    <p:extLst>
      <p:ext uri="{BB962C8B-B14F-4D97-AF65-F5344CB8AC3E}">
        <p14:creationId xmlns:p14="http://schemas.microsoft.com/office/powerpoint/2010/main" val="379025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DF084CBA-E279-43A2-A328-2A01546C4045}" type="slidenum">
              <a:rPr lang="en-US" smtClean="0"/>
              <a:pPr/>
              <a:t>‹#›</a:t>
            </a:fld>
            <a:endParaRPr lang="en-US"/>
          </a:p>
        </p:txBody>
      </p:sp>
    </p:spTree>
    <p:extLst>
      <p:ext uri="{BB962C8B-B14F-4D97-AF65-F5344CB8AC3E}">
        <p14:creationId xmlns:p14="http://schemas.microsoft.com/office/powerpoint/2010/main" val="1794515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DF084CBA-E279-43A2-A328-2A01546C4045}" type="slidenum">
              <a:rPr lang="en-US" smtClean="0"/>
              <a:pPr/>
              <a:t>‹#›</a:t>
            </a:fld>
            <a:endParaRPr lang="en-US"/>
          </a:p>
        </p:txBody>
      </p:sp>
    </p:spTree>
    <p:extLst>
      <p:ext uri="{BB962C8B-B14F-4D97-AF65-F5344CB8AC3E}">
        <p14:creationId xmlns:p14="http://schemas.microsoft.com/office/powerpoint/2010/main" val="53381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DF084CBA-E279-43A2-A328-2A01546C4045}" type="slidenum">
              <a:rPr lang="en-US" smtClean="0"/>
              <a:pPr/>
              <a:t>‹#›</a:t>
            </a:fld>
            <a:endParaRPr lang="en-US"/>
          </a:p>
        </p:txBody>
      </p:sp>
    </p:spTree>
    <p:extLst>
      <p:ext uri="{BB962C8B-B14F-4D97-AF65-F5344CB8AC3E}">
        <p14:creationId xmlns:p14="http://schemas.microsoft.com/office/powerpoint/2010/main" val="321832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userDrawn="1"/>
        </p:nvSpPr>
        <p:spPr>
          <a:xfrm>
            <a:off x="7772400" y="4928056"/>
            <a:ext cx="1752599" cy="18466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tx1">
                    <a:lumMod val="50000"/>
                    <a:lumOff val="50000"/>
                  </a:schemeClr>
                </a:solidFill>
                <a:latin typeface="Avenir 35 Light" pitchFamily="34" charset="0"/>
              </a:rPr>
              <a:t>© 2011</a:t>
            </a:r>
            <a:r>
              <a:rPr lang="en-US" sz="600" baseline="0" dirty="0" smtClean="0">
                <a:solidFill>
                  <a:schemeClr val="tx1">
                    <a:lumMod val="50000"/>
                    <a:lumOff val="50000"/>
                  </a:schemeClr>
                </a:solidFill>
                <a:latin typeface="Avenir 35 Light" pitchFamily="34" charset="0"/>
              </a:rPr>
              <a:t> </a:t>
            </a:r>
            <a:r>
              <a:rPr lang="en-US" sz="600" dirty="0" smtClean="0">
                <a:solidFill>
                  <a:schemeClr val="tx1">
                    <a:lumMod val="50000"/>
                    <a:lumOff val="50000"/>
                  </a:schemeClr>
                </a:solidFill>
                <a:latin typeface="Avenir 35 Light" pitchFamily="34" charset="0"/>
              </a:rPr>
              <a:t>BirdDog Solutions Inc. </a:t>
            </a:r>
            <a:endParaRPr lang="en-US" sz="600" dirty="0">
              <a:solidFill>
                <a:schemeClr val="tx1">
                  <a:lumMod val="50000"/>
                  <a:lumOff val="50000"/>
                </a:schemeClr>
              </a:solidFill>
              <a:latin typeface="Avenir 35 Light" pitchFamily="34" charset="0"/>
            </a:endParaRPr>
          </a:p>
        </p:txBody>
      </p:sp>
      <p:sp>
        <p:nvSpPr>
          <p:cNvPr id="4" name="Slide Number Placeholder 5"/>
          <p:cNvSpPr>
            <a:spLocks noGrp="1"/>
          </p:cNvSpPr>
          <p:nvPr>
            <p:ph type="sldNum" sz="quarter" idx="4"/>
          </p:nvPr>
        </p:nvSpPr>
        <p:spPr>
          <a:xfrm>
            <a:off x="152400" y="4881304"/>
            <a:ext cx="2133600" cy="273844"/>
          </a:xfrm>
          <a:prstGeom prst="rect">
            <a:avLst/>
          </a:prstGeom>
        </p:spPr>
        <p:txBody>
          <a:bodyPr/>
          <a:lstStyle>
            <a:lvl1pPr>
              <a:defRPr sz="1000">
                <a:solidFill>
                  <a:schemeClr val="tx1">
                    <a:lumMod val="75000"/>
                    <a:lumOff val="25000"/>
                  </a:schemeClr>
                </a:solidFill>
                <a:latin typeface="Avenir 35 Light" pitchFamily="34" charset="0"/>
              </a:defRPr>
            </a:lvl1pPr>
          </a:lstStyle>
          <a:p>
            <a:fld id="{DF084CBA-E279-43A2-A328-2A01546C4045}" type="slidenum">
              <a:rPr lang="en-US" smtClean="0"/>
              <a:pPr/>
              <a:t>‹#›</a:t>
            </a:fld>
            <a:endParaRPr lang="en-US" dirty="0"/>
          </a:p>
        </p:txBody>
      </p:sp>
    </p:spTree>
    <p:extLst>
      <p:ext uri="{BB962C8B-B14F-4D97-AF65-F5344CB8AC3E}">
        <p14:creationId xmlns:p14="http://schemas.microsoft.com/office/powerpoint/2010/main" val="2618789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clientservices@birddog.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fbaportal.birddog.com/"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fbaportal.birddog.com/" TargetMode="External"/><Relationship Id="rId2" Type="http://schemas.openxmlformats.org/officeDocument/2006/relationships/hyperlink" Target="mailto:fbainvoices@birddog.co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fbaportal.birddog.co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3887"/>
            <a:ext cx="9144000" cy="4238625"/>
          </a:xfrm>
          <a:prstGeom prst="rect">
            <a:avLst/>
          </a:prstGeom>
        </p:spPr>
      </p:pic>
      <p:sp>
        <p:nvSpPr>
          <p:cNvPr id="2" name="TextBox 1"/>
          <p:cNvSpPr txBox="1"/>
          <p:nvPr/>
        </p:nvSpPr>
        <p:spPr>
          <a:xfrm>
            <a:off x="4724400" y="1123950"/>
            <a:ext cx="4068261" cy="1384995"/>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Avenir 65 Medium" pitchFamily="34" charset="0"/>
              </a:rPr>
              <a:t>Freight Invoice Inquiry</a:t>
            </a:r>
          </a:p>
          <a:p>
            <a:pPr algn="ctr"/>
            <a:r>
              <a:rPr lang="en-US" sz="2800" b="1" dirty="0" smtClean="0">
                <a:solidFill>
                  <a:schemeClr val="bg1"/>
                </a:solidFill>
                <a:effectLst>
                  <a:outerShdw blurRad="38100" dist="38100" dir="2700000" algn="tl">
                    <a:srgbClr val="000000">
                      <a:alpha val="43137"/>
                    </a:srgbClr>
                  </a:outerShdw>
                </a:effectLst>
                <a:latin typeface="Avenir 65 Medium" pitchFamily="34" charset="0"/>
              </a:rPr>
              <a:t>Updates &amp; Additional </a:t>
            </a:r>
          </a:p>
          <a:p>
            <a:pPr algn="ctr"/>
            <a:r>
              <a:rPr lang="en-US" sz="2800" b="1" dirty="0" smtClean="0">
                <a:solidFill>
                  <a:schemeClr val="bg1"/>
                </a:solidFill>
                <a:effectLst>
                  <a:outerShdw blurRad="38100" dist="38100" dir="2700000" algn="tl">
                    <a:srgbClr val="000000">
                      <a:alpha val="43137"/>
                    </a:srgbClr>
                  </a:outerShdw>
                </a:effectLst>
                <a:latin typeface="Avenir 65 Medium" pitchFamily="34" charset="0"/>
              </a:rPr>
              <a:t>Information</a:t>
            </a:r>
          </a:p>
        </p:txBody>
      </p:sp>
      <p:sp>
        <p:nvSpPr>
          <p:cNvPr id="5" name="TextBox 4"/>
          <p:cNvSpPr txBox="1"/>
          <p:nvPr/>
        </p:nvSpPr>
        <p:spPr>
          <a:xfrm>
            <a:off x="4724400" y="2647950"/>
            <a:ext cx="4068260" cy="461665"/>
          </a:xfrm>
          <a:prstGeom prst="rect">
            <a:avLst/>
          </a:prstGeom>
          <a:noFill/>
        </p:spPr>
        <p:txBody>
          <a:bodyPr wrap="square" rtlCol="0">
            <a:spAutoFit/>
          </a:bodyPr>
          <a:lstStyle/>
          <a:p>
            <a:pPr algn="ctr"/>
            <a:r>
              <a:rPr lang="en-US" sz="2400" i="1" dirty="0">
                <a:solidFill>
                  <a:schemeClr val="tx2">
                    <a:lumMod val="75000"/>
                  </a:schemeClr>
                </a:solidFill>
                <a:effectLst>
                  <a:outerShdw blurRad="38100" dist="38100" dir="2700000" algn="tl">
                    <a:srgbClr val="000000">
                      <a:alpha val="43137"/>
                    </a:srgbClr>
                  </a:outerShdw>
                </a:effectLst>
                <a:latin typeface="Avenir 35 Light" pitchFamily="34" charset="0"/>
              </a:rPr>
              <a:t>http://fbaportal.birddog.com/</a:t>
            </a:r>
            <a:endParaRPr lang="en-US" sz="2400" b="1" i="1" dirty="0" smtClean="0">
              <a:solidFill>
                <a:schemeClr val="tx2">
                  <a:lumMod val="75000"/>
                </a:schemeClr>
              </a:solidFill>
              <a:effectLst>
                <a:outerShdw blurRad="38100" dist="38100" dir="2700000" algn="tl">
                  <a:srgbClr val="000000">
                    <a:alpha val="43137"/>
                  </a:srgbClr>
                </a:outerShdw>
              </a:effectLst>
              <a:latin typeface="Avenir 65 Medium" pitchFamily="34" charset="0"/>
            </a:endParaRPr>
          </a:p>
        </p:txBody>
      </p:sp>
      <p:sp>
        <p:nvSpPr>
          <p:cNvPr id="4" name="Slide Number Placeholder 3"/>
          <p:cNvSpPr>
            <a:spLocks noGrp="1"/>
          </p:cNvSpPr>
          <p:nvPr>
            <p:ph type="sldNum" sz="quarter" idx="4"/>
          </p:nvPr>
        </p:nvSpPr>
        <p:spPr/>
        <p:txBody>
          <a:bodyPr/>
          <a:lstStyle/>
          <a:p>
            <a:fld id="{DF084CBA-E279-43A2-A328-2A01546C4045}" type="slidenum">
              <a:rPr lang="en-US" smtClean="0"/>
              <a:pPr/>
              <a:t>1</a:t>
            </a:fld>
            <a:endParaRPr lang="en-US" dirty="0"/>
          </a:p>
        </p:txBody>
      </p:sp>
    </p:spTree>
    <p:extLst>
      <p:ext uri="{BB962C8B-B14F-4D97-AF65-F5344CB8AC3E}">
        <p14:creationId xmlns:p14="http://schemas.microsoft.com/office/powerpoint/2010/main" val="2993445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1" y="1047750"/>
            <a:ext cx="5791199" cy="3046988"/>
          </a:xfrm>
          <a:prstGeom prst="rect">
            <a:avLst/>
          </a:prstGeom>
          <a:noFill/>
        </p:spPr>
        <p:txBody>
          <a:bodyPr wrap="square" rtlCol="0">
            <a:spAutoFit/>
          </a:bodyPr>
          <a:lstStyle/>
          <a:p>
            <a:pPr algn="ctr"/>
            <a:r>
              <a:rPr lang="en-US" sz="3200" dirty="0"/>
              <a:t>If you </a:t>
            </a:r>
            <a:r>
              <a:rPr lang="en-US" sz="3200" dirty="0" smtClean="0"/>
              <a:t>need additional assistance</a:t>
            </a:r>
            <a:r>
              <a:rPr lang="en-US" sz="3200" dirty="0"/>
              <a:t>,</a:t>
            </a:r>
            <a:br>
              <a:rPr lang="en-US" sz="3200" dirty="0"/>
            </a:br>
            <a:r>
              <a:rPr lang="en-US" sz="3200" dirty="0"/>
              <a:t>please contact our Carrier Payment Inquiry line</a:t>
            </a:r>
            <a:br>
              <a:rPr lang="en-US" sz="3200" dirty="0"/>
            </a:br>
            <a:r>
              <a:rPr lang="en-US" sz="3200" dirty="0"/>
              <a:t>at (800) 464-3137 option </a:t>
            </a:r>
            <a:r>
              <a:rPr lang="en-US" sz="3200" dirty="0" smtClean="0"/>
              <a:t>1</a:t>
            </a:r>
          </a:p>
          <a:p>
            <a:pPr algn="ctr"/>
            <a:r>
              <a:rPr lang="en-US" sz="3200" dirty="0" smtClean="0"/>
              <a:t>or </a:t>
            </a:r>
            <a:r>
              <a:rPr lang="en-US" sz="3200" dirty="0"/>
              <a:t>email </a:t>
            </a:r>
            <a:r>
              <a:rPr lang="en-US" sz="3200" dirty="0">
                <a:hlinkClick r:id="rId2"/>
              </a:rPr>
              <a:t>clientservices@birddog.com</a:t>
            </a:r>
            <a:endParaRPr lang="en-US" sz="3200" b="1" dirty="0">
              <a:solidFill>
                <a:schemeClr val="tx1">
                  <a:lumMod val="75000"/>
                  <a:lumOff val="25000"/>
                </a:schemeClr>
              </a:solidFill>
              <a:latin typeface="Avenir 65 Medium"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402" y="438150"/>
            <a:ext cx="2958148" cy="4400550"/>
          </a:xfrm>
          <a:prstGeom prst="rect">
            <a:avLst/>
          </a:prstGeom>
        </p:spPr>
      </p:pic>
      <p:sp>
        <p:nvSpPr>
          <p:cNvPr id="3" name="Slide Number Placeholder 2"/>
          <p:cNvSpPr>
            <a:spLocks noGrp="1"/>
          </p:cNvSpPr>
          <p:nvPr>
            <p:ph type="sldNum" sz="quarter" idx="4"/>
          </p:nvPr>
        </p:nvSpPr>
        <p:spPr/>
        <p:txBody>
          <a:bodyPr/>
          <a:lstStyle/>
          <a:p>
            <a:fld id="{DF084CBA-E279-43A2-A328-2A01546C4045}" type="slidenum">
              <a:rPr lang="en-US" smtClean="0"/>
              <a:pPr/>
              <a:t>10</a:t>
            </a:fld>
            <a:endParaRPr lang="en-US" dirty="0"/>
          </a:p>
        </p:txBody>
      </p:sp>
    </p:spTree>
    <p:extLst>
      <p:ext uri="{BB962C8B-B14F-4D97-AF65-F5344CB8AC3E}">
        <p14:creationId xmlns:p14="http://schemas.microsoft.com/office/powerpoint/2010/main" val="355549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7675" y="771525"/>
            <a:ext cx="8001000" cy="584775"/>
          </a:xfrm>
          <a:prstGeom prst="rect">
            <a:avLst/>
          </a:prstGeom>
          <a:noFill/>
        </p:spPr>
        <p:txBody>
          <a:bodyPr wrap="square" rtlCol="0">
            <a:spAutoFit/>
          </a:bodyPr>
          <a:lstStyle/>
          <a:p>
            <a:pPr algn="ctr"/>
            <a:r>
              <a:rPr lang="en-US" sz="3200" b="1" dirty="0"/>
              <a:t>Carrier Payment Inquiry</a:t>
            </a:r>
            <a:endParaRPr lang="en-US" sz="3000" b="1" dirty="0">
              <a:solidFill>
                <a:schemeClr val="bg1"/>
              </a:solidFill>
              <a:effectLst>
                <a:outerShdw blurRad="38100" dist="38100" dir="2700000" algn="tl">
                  <a:srgbClr val="000000">
                    <a:alpha val="43137"/>
                  </a:srgbClr>
                </a:outerShdw>
              </a:effectLst>
              <a:latin typeface="Avenir 65 Medium" pitchFamily="34" charset="0"/>
            </a:endParaRPr>
          </a:p>
        </p:txBody>
      </p:sp>
      <p:sp>
        <p:nvSpPr>
          <p:cNvPr id="2" name="Rectangle 1"/>
          <p:cNvSpPr/>
          <p:nvPr/>
        </p:nvSpPr>
        <p:spPr>
          <a:xfrm>
            <a:off x="3400425" y="1506605"/>
            <a:ext cx="5257800" cy="3000821"/>
          </a:xfrm>
          <a:prstGeom prst="rect">
            <a:avLst/>
          </a:prstGeom>
        </p:spPr>
        <p:txBody>
          <a:bodyPr wrap="square">
            <a:spAutoFit/>
          </a:bodyPr>
          <a:lstStyle/>
          <a:p>
            <a:pPr marL="342900" indent="-342900" eaLnBrk="0" hangingPunct="0">
              <a:spcBef>
                <a:spcPct val="20000"/>
              </a:spcBef>
              <a:spcAft>
                <a:spcPts val="600"/>
              </a:spcAft>
              <a:buFontTx/>
              <a:buChar char="•"/>
            </a:pPr>
            <a:r>
              <a:rPr lang="en-US" sz="1400" dirty="0" smtClean="0">
                <a:latin typeface="Avenir 35 Light" pitchFamily="34" charset="0"/>
              </a:rPr>
              <a:t>In order to provide the most efficient access to updates on statuses for processing, and in some cases, payments on invoices, we have created a site that can be accessed 24 hours a day, 7 days a week.</a:t>
            </a:r>
            <a:endParaRPr lang="en-US" sz="1200" dirty="0">
              <a:latin typeface="Avenir 35 Light" pitchFamily="34" charset="0"/>
            </a:endParaRPr>
          </a:p>
          <a:p>
            <a:pPr marL="800100" lvl="1" indent="-342900" eaLnBrk="0" hangingPunct="0">
              <a:spcBef>
                <a:spcPct val="20000"/>
              </a:spcBef>
              <a:spcAft>
                <a:spcPts val="600"/>
              </a:spcAft>
              <a:buFontTx/>
              <a:buChar char="•"/>
            </a:pPr>
            <a:r>
              <a:rPr lang="en-US" sz="1200" dirty="0" smtClean="0">
                <a:latin typeface="Avenir 35 Light" pitchFamily="34" charset="0"/>
              </a:rPr>
              <a:t>You </a:t>
            </a:r>
            <a:r>
              <a:rPr lang="en-US" sz="1200" dirty="0">
                <a:latin typeface="Avenir 35 Light" pitchFamily="34" charset="0"/>
              </a:rPr>
              <a:t>will </a:t>
            </a:r>
            <a:r>
              <a:rPr lang="en-US" sz="1200" dirty="0" smtClean="0">
                <a:latin typeface="Avenir 35 Light" pitchFamily="34" charset="0"/>
              </a:rPr>
              <a:t>need </a:t>
            </a:r>
            <a:r>
              <a:rPr lang="en-US" sz="1200" dirty="0">
                <a:latin typeface="Avenir 35 Light" pitchFamily="34" charset="0"/>
              </a:rPr>
              <a:t>to go to </a:t>
            </a:r>
            <a:r>
              <a:rPr lang="en-US" sz="1200" dirty="0">
                <a:latin typeface="Avenir 35 Light" pitchFamily="34" charset="0"/>
                <a:hlinkClick r:id="rId2"/>
              </a:rPr>
              <a:t>http://fbaportal.birddog.com</a:t>
            </a:r>
            <a:r>
              <a:rPr lang="en-US" sz="1200" dirty="0" smtClean="0">
                <a:latin typeface="Avenir 35 Light" pitchFamily="34" charset="0"/>
                <a:hlinkClick r:id="rId2"/>
              </a:rPr>
              <a:t>/</a:t>
            </a:r>
            <a:r>
              <a:rPr lang="en-US" sz="1200" dirty="0" smtClean="0">
                <a:latin typeface="Avenir 35 Light" pitchFamily="34" charset="0"/>
              </a:rPr>
              <a:t> </a:t>
            </a:r>
          </a:p>
          <a:p>
            <a:pPr marL="800100" lvl="1" indent="-342900" eaLnBrk="0" hangingPunct="0">
              <a:spcBef>
                <a:spcPct val="20000"/>
              </a:spcBef>
              <a:spcAft>
                <a:spcPts val="600"/>
              </a:spcAft>
              <a:buFontTx/>
              <a:buChar char="•"/>
            </a:pPr>
            <a:r>
              <a:rPr lang="en-US" sz="1200" dirty="0" smtClean="0">
                <a:latin typeface="Avenir 35 Light" pitchFamily="34" charset="0"/>
              </a:rPr>
              <a:t>On the Right hand side of the screen, under Carrier Payment Inquiry Log In, you will need to enter the first two letters of the carrier’s name, and then the invoice or pro number.</a:t>
            </a:r>
          </a:p>
          <a:p>
            <a:pPr marL="1257300" lvl="2" indent="-342900" eaLnBrk="0" hangingPunct="0">
              <a:spcBef>
                <a:spcPct val="20000"/>
              </a:spcBef>
              <a:spcAft>
                <a:spcPts val="600"/>
              </a:spcAft>
              <a:buFontTx/>
              <a:buChar char="•"/>
            </a:pPr>
            <a:r>
              <a:rPr lang="en-US" sz="1200" dirty="0" smtClean="0">
                <a:latin typeface="Avenir 35 Light" pitchFamily="34" charset="0"/>
              </a:rPr>
              <a:t>Please do not enter any spaces or dashes &amp; do include any leading zeros.</a:t>
            </a:r>
          </a:p>
          <a:p>
            <a:pPr marL="1257300" lvl="2" indent="-342900" eaLnBrk="0" hangingPunct="0">
              <a:spcBef>
                <a:spcPct val="20000"/>
              </a:spcBef>
              <a:spcAft>
                <a:spcPts val="600"/>
              </a:spcAft>
              <a:buFontTx/>
              <a:buChar char="•"/>
            </a:pPr>
            <a:endParaRPr lang="en-US" sz="1200" dirty="0">
              <a:latin typeface="Avenir 35 Light" pitchFamily="34" charset="0"/>
            </a:endParaRPr>
          </a:p>
          <a:p>
            <a:pPr marL="1257300" lvl="2" indent="-342900" eaLnBrk="0" hangingPunct="0">
              <a:spcBef>
                <a:spcPct val="20000"/>
              </a:spcBef>
              <a:spcAft>
                <a:spcPts val="600"/>
              </a:spcAft>
              <a:buFontTx/>
              <a:buChar char="•"/>
            </a:pPr>
            <a:endParaRPr lang="en-US" sz="1200" dirty="0">
              <a:latin typeface="Avenir 35 Light"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213" y="3638549"/>
            <a:ext cx="948587" cy="1111083"/>
          </a:xfrm>
          <a:prstGeom prst="rect">
            <a:avLst/>
          </a:prstGeom>
        </p:spPr>
      </p:pic>
      <p:sp>
        <p:nvSpPr>
          <p:cNvPr id="4" name="Slide Number Placeholder 3"/>
          <p:cNvSpPr>
            <a:spLocks noGrp="1"/>
          </p:cNvSpPr>
          <p:nvPr>
            <p:ph type="sldNum" sz="quarter" idx="4"/>
          </p:nvPr>
        </p:nvSpPr>
        <p:spPr/>
        <p:txBody>
          <a:bodyPr/>
          <a:lstStyle/>
          <a:p>
            <a:fld id="{DF084CBA-E279-43A2-A328-2A01546C4045}" type="slidenum">
              <a:rPr lang="en-US" smtClean="0"/>
              <a:pPr/>
              <a:t>2</a:t>
            </a:fld>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04950"/>
            <a:ext cx="289803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57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1000"/>
                                        <p:tgtEl>
                                          <p:spTgt spid="2">
                                            <p:txEl>
                                              <p:pRg st="0" end="0"/>
                                            </p:txEl>
                                          </p:spTgt>
                                        </p:tgtEl>
                                      </p:cBhvr>
                                    </p:animEffect>
                                    <p:anim calcmode="lin" valueType="num">
                                      <p:cBhvr>
                                        <p:cTn id="1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7675" y="771525"/>
            <a:ext cx="8001000" cy="584775"/>
          </a:xfrm>
          <a:prstGeom prst="rect">
            <a:avLst/>
          </a:prstGeom>
          <a:noFill/>
        </p:spPr>
        <p:txBody>
          <a:bodyPr wrap="square" rtlCol="0">
            <a:spAutoFit/>
          </a:bodyPr>
          <a:lstStyle/>
          <a:p>
            <a:pPr algn="ctr"/>
            <a:r>
              <a:rPr lang="en-US" sz="3200" b="1" dirty="0"/>
              <a:t>Carrier Payment Inquiry</a:t>
            </a:r>
            <a:endParaRPr lang="en-US" sz="3000" b="1" dirty="0">
              <a:solidFill>
                <a:schemeClr val="bg1"/>
              </a:solidFill>
              <a:effectLst>
                <a:outerShdw blurRad="38100" dist="38100" dir="2700000" algn="tl">
                  <a:srgbClr val="000000">
                    <a:alpha val="43137"/>
                  </a:srgbClr>
                </a:outerShdw>
              </a:effectLst>
              <a:latin typeface="Avenir 65 Medium" pitchFamily="34" charset="0"/>
            </a:endParaRPr>
          </a:p>
        </p:txBody>
      </p:sp>
      <p:sp>
        <p:nvSpPr>
          <p:cNvPr id="2" name="Rectangle 1"/>
          <p:cNvSpPr/>
          <p:nvPr/>
        </p:nvSpPr>
        <p:spPr>
          <a:xfrm>
            <a:off x="3400425" y="1506605"/>
            <a:ext cx="5257800" cy="2437590"/>
          </a:xfrm>
          <a:prstGeom prst="rect">
            <a:avLst/>
          </a:prstGeom>
        </p:spPr>
        <p:txBody>
          <a:bodyPr wrap="square">
            <a:spAutoFit/>
          </a:bodyPr>
          <a:lstStyle/>
          <a:p>
            <a:pPr marL="342900" indent="-342900" eaLnBrk="0" hangingPunct="0">
              <a:spcBef>
                <a:spcPct val="20000"/>
              </a:spcBef>
              <a:spcAft>
                <a:spcPts val="600"/>
              </a:spcAft>
              <a:buFontTx/>
              <a:buChar char="•"/>
            </a:pPr>
            <a:r>
              <a:rPr lang="en-US" sz="1400" dirty="0" smtClean="0">
                <a:latin typeface="Avenir 35 Light" pitchFamily="34" charset="0"/>
              </a:rPr>
              <a:t>For example, if the shipping </a:t>
            </a:r>
            <a:r>
              <a:rPr lang="en-US" sz="1400" dirty="0">
                <a:latin typeface="Avenir 35 Light" pitchFamily="34" charset="0"/>
              </a:rPr>
              <a:t>company name is Universal Freight </a:t>
            </a:r>
            <a:r>
              <a:rPr lang="en-US" sz="1400" dirty="0" smtClean="0">
                <a:latin typeface="Avenir 35 Light" pitchFamily="34" charset="0"/>
              </a:rPr>
              <a:t>Shippers, for the first two letters, you would enter “un”.</a:t>
            </a:r>
          </a:p>
          <a:p>
            <a:pPr marL="342900" indent="-342900" eaLnBrk="0" hangingPunct="0">
              <a:spcBef>
                <a:spcPct val="20000"/>
              </a:spcBef>
              <a:spcAft>
                <a:spcPts val="600"/>
              </a:spcAft>
              <a:buFontTx/>
              <a:buChar char="•"/>
            </a:pPr>
            <a:r>
              <a:rPr lang="en-US" sz="1400" dirty="0" smtClean="0">
                <a:latin typeface="Avenir 35 Light" pitchFamily="34" charset="0"/>
              </a:rPr>
              <a:t>You would then enter the Pro or Invoice number on the second line.  </a:t>
            </a:r>
          </a:p>
          <a:p>
            <a:pPr marL="342900" indent="-342900" eaLnBrk="0" hangingPunct="0">
              <a:spcBef>
                <a:spcPct val="20000"/>
              </a:spcBef>
              <a:spcAft>
                <a:spcPts val="600"/>
              </a:spcAft>
              <a:buFontTx/>
              <a:buChar char="•"/>
            </a:pPr>
            <a:r>
              <a:rPr lang="en-US" sz="1400" dirty="0" smtClean="0">
                <a:latin typeface="Avenir 35 Light" pitchFamily="34" charset="0"/>
              </a:rPr>
              <a:t>You need to then hit the “Submit” button (hitting the enter key on your keyboard will not work).</a:t>
            </a:r>
            <a:endParaRPr lang="en-US" sz="1200" dirty="0" smtClean="0">
              <a:latin typeface="Avenir 35 Light" pitchFamily="34" charset="0"/>
            </a:endParaRPr>
          </a:p>
          <a:p>
            <a:pPr marL="1257300" lvl="2" indent="-342900" eaLnBrk="0" hangingPunct="0">
              <a:spcBef>
                <a:spcPct val="20000"/>
              </a:spcBef>
              <a:spcAft>
                <a:spcPts val="600"/>
              </a:spcAft>
              <a:buFontTx/>
              <a:buChar char="•"/>
            </a:pPr>
            <a:endParaRPr lang="en-US" sz="1200" dirty="0">
              <a:latin typeface="Avenir 35 Light" pitchFamily="34" charset="0"/>
            </a:endParaRPr>
          </a:p>
          <a:p>
            <a:pPr marL="1257300" lvl="2" indent="-342900" eaLnBrk="0" hangingPunct="0">
              <a:spcBef>
                <a:spcPct val="20000"/>
              </a:spcBef>
              <a:spcAft>
                <a:spcPts val="600"/>
              </a:spcAft>
              <a:buFontTx/>
              <a:buChar char="•"/>
            </a:pPr>
            <a:endParaRPr lang="en-US" sz="1200" dirty="0">
              <a:latin typeface="Avenir 35 Light"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6213" y="3638549"/>
            <a:ext cx="948587" cy="1111083"/>
          </a:xfrm>
          <a:prstGeom prst="rect">
            <a:avLst/>
          </a:prstGeom>
        </p:spPr>
      </p:pic>
      <p:sp>
        <p:nvSpPr>
          <p:cNvPr id="4" name="Slide Number Placeholder 3"/>
          <p:cNvSpPr>
            <a:spLocks noGrp="1"/>
          </p:cNvSpPr>
          <p:nvPr>
            <p:ph type="sldNum" sz="quarter" idx="4"/>
          </p:nvPr>
        </p:nvSpPr>
        <p:spPr/>
        <p:txBody>
          <a:bodyPr/>
          <a:lstStyle/>
          <a:p>
            <a:fld id="{DF084CBA-E279-43A2-A328-2A01546C4045}" type="slidenum">
              <a:rPr lang="en-US" smtClean="0"/>
              <a:pPr/>
              <a:t>3</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04950"/>
            <a:ext cx="32004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1000"/>
                                        <p:tgtEl>
                                          <p:spTgt spid="2">
                                            <p:txEl>
                                              <p:pRg st="0" end="0"/>
                                            </p:txEl>
                                          </p:spTgt>
                                        </p:tgtEl>
                                      </p:cBhvr>
                                    </p:animEffect>
                                    <p:anim calcmode="lin" valueType="num">
                                      <p:cBhvr>
                                        <p:cTn id="1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7675" y="771525"/>
            <a:ext cx="8001000" cy="461665"/>
          </a:xfrm>
          <a:prstGeom prst="rect">
            <a:avLst/>
          </a:prstGeom>
          <a:noFill/>
        </p:spPr>
        <p:txBody>
          <a:bodyPr wrap="square" rtlCol="0">
            <a:spAutoFit/>
          </a:bodyPr>
          <a:lstStyle/>
          <a:p>
            <a:pPr algn="ctr"/>
            <a:r>
              <a:rPr lang="en-US" sz="2400" b="1" dirty="0" smtClean="0">
                <a:solidFill>
                  <a:srgbClr val="00B0F0"/>
                </a:solidFill>
              </a:rPr>
              <a:t>Invoice that BirdDog has NOT received for Processing</a:t>
            </a:r>
            <a:endParaRPr lang="en-US" sz="2400" b="1" dirty="0">
              <a:solidFill>
                <a:srgbClr val="00B0F0"/>
              </a:solidFill>
              <a:effectLst>
                <a:outerShdw blurRad="38100" dist="38100" dir="2700000" algn="tl">
                  <a:srgbClr val="000000">
                    <a:alpha val="43137"/>
                  </a:srgbClr>
                </a:outerShdw>
              </a:effectLst>
              <a:latin typeface="Avenir 65 Medium" pitchFamily="34" charset="0"/>
            </a:endParaRPr>
          </a:p>
        </p:txBody>
      </p:sp>
      <p:sp>
        <p:nvSpPr>
          <p:cNvPr id="2" name="Rectangle 1"/>
          <p:cNvSpPr/>
          <p:nvPr/>
        </p:nvSpPr>
        <p:spPr>
          <a:xfrm>
            <a:off x="762000" y="1528286"/>
            <a:ext cx="8124825" cy="1077218"/>
          </a:xfrm>
          <a:prstGeom prst="rect">
            <a:avLst/>
          </a:prstGeom>
        </p:spPr>
        <p:txBody>
          <a:bodyPr wrap="square">
            <a:spAutoFit/>
          </a:bodyPr>
          <a:lstStyle/>
          <a:p>
            <a:pPr marL="342900" indent="-342900" eaLnBrk="0" hangingPunct="0">
              <a:spcBef>
                <a:spcPct val="20000"/>
              </a:spcBef>
              <a:spcAft>
                <a:spcPts val="600"/>
              </a:spcAft>
              <a:buFontTx/>
              <a:buChar char="•"/>
            </a:pPr>
            <a:r>
              <a:rPr lang="en-US" sz="1600" dirty="0" smtClean="0">
                <a:latin typeface="Avenir 35 Light" pitchFamily="34" charset="0"/>
              </a:rPr>
              <a:t>If BirdDog has never received or processed the invoice in question, and we do not have a copy loaded in our system, you will see the result below.  You will then have the option to upload or email in a PDF file that contains the invoice along with the back up documentation needed to process that invoice.</a:t>
            </a:r>
          </a:p>
        </p:txBody>
      </p:sp>
      <p:sp>
        <p:nvSpPr>
          <p:cNvPr id="4" name="Slide Number Placeholder 3"/>
          <p:cNvSpPr>
            <a:spLocks noGrp="1"/>
          </p:cNvSpPr>
          <p:nvPr>
            <p:ph type="sldNum" sz="quarter" idx="4"/>
          </p:nvPr>
        </p:nvSpPr>
        <p:spPr/>
        <p:txBody>
          <a:bodyPr/>
          <a:lstStyle/>
          <a:p>
            <a:fld id="{DF084CBA-E279-43A2-A328-2A01546C4045}" type="slidenum">
              <a:rPr lang="en-US" smtClean="0"/>
              <a:pPr/>
              <a:t>4</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24150"/>
            <a:ext cx="8839200" cy="136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0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771525"/>
            <a:ext cx="8001000" cy="830997"/>
          </a:xfrm>
          <a:prstGeom prst="rect">
            <a:avLst/>
          </a:prstGeom>
          <a:noFill/>
        </p:spPr>
        <p:txBody>
          <a:bodyPr wrap="square" rtlCol="0">
            <a:spAutoFit/>
          </a:bodyPr>
          <a:lstStyle/>
          <a:p>
            <a:pPr algn="ctr"/>
            <a:r>
              <a:rPr lang="en-US" sz="2400" b="1" i="1" dirty="0" smtClean="0">
                <a:solidFill>
                  <a:srgbClr val="00B0F0"/>
                </a:solidFill>
              </a:rPr>
              <a:t>Emailing</a:t>
            </a:r>
            <a:r>
              <a:rPr lang="en-US" sz="2400" b="1" dirty="0" smtClean="0">
                <a:solidFill>
                  <a:srgbClr val="00B0F0"/>
                </a:solidFill>
              </a:rPr>
              <a:t> in an Invoice that BirdDog has NOT received for Processing or Resubmitting an invoice with updated backup. </a:t>
            </a:r>
            <a:endParaRPr lang="en-US" sz="2400" b="1" dirty="0">
              <a:solidFill>
                <a:srgbClr val="00B0F0"/>
              </a:solidFill>
              <a:effectLst>
                <a:outerShdw blurRad="38100" dist="38100" dir="2700000" algn="tl">
                  <a:srgbClr val="000000">
                    <a:alpha val="43137"/>
                  </a:srgbClr>
                </a:outerShdw>
              </a:effectLst>
              <a:latin typeface="Avenir 65 Medium" pitchFamily="34" charset="0"/>
            </a:endParaRPr>
          </a:p>
        </p:txBody>
      </p:sp>
      <p:sp>
        <p:nvSpPr>
          <p:cNvPr id="4" name="Slide Number Placeholder 3"/>
          <p:cNvSpPr>
            <a:spLocks noGrp="1"/>
          </p:cNvSpPr>
          <p:nvPr>
            <p:ph type="sldNum" sz="quarter" idx="4"/>
          </p:nvPr>
        </p:nvSpPr>
        <p:spPr/>
        <p:txBody>
          <a:bodyPr/>
          <a:lstStyle/>
          <a:p>
            <a:fld id="{DF084CBA-E279-43A2-A328-2A01546C4045}" type="slidenum">
              <a:rPr lang="en-US" smtClean="0"/>
              <a:pPr/>
              <a:t>5</a:t>
            </a:fld>
            <a:endParaRPr lang="en-US" dirty="0"/>
          </a:p>
        </p:txBody>
      </p:sp>
      <p:sp>
        <p:nvSpPr>
          <p:cNvPr id="3" name="Rectangle 2"/>
          <p:cNvSpPr/>
          <p:nvPr/>
        </p:nvSpPr>
        <p:spPr>
          <a:xfrm>
            <a:off x="1400174" y="1549152"/>
            <a:ext cx="6372225" cy="3139321"/>
          </a:xfrm>
          <a:prstGeom prst="rect">
            <a:avLst/>
          </a:prstGeom>
        </p:spPr>
        <p:txBody>
          <a:bodyPr wrap="square">
            <a:spAutoFit/>
          </a:bodyPr>
          <a:lstStyle/>
          <a:p>
            <a:r>
              <a:rPr lang="en-US" sz="1100" dirty="0"/>
              <a:t>If you need to submit or re-submit any freight invoices to BirdDog for processing and would like to do so via e-mail </a:t>
            </a:r>
            <a:r>
              <a:rPr lang="en-US" sz="1100" dirty="0" smtClean="0"/>
              <a:t>for </a:t>
            </a:r>
            <a:r>
              <a:rPr lang="en-US" sz="1100" dirty="0"/>
              <a:t>the fastest processing, please follow the guidelines </a:t>
            </a:r>
            <a:r>
              <a:rPr lang="en-US" sz="1100" dirty="0" smtClean="0"/>
              <a:t>below. When e-mailing, please use the address </a:t>
            </a:r>
            <a:r>
              <a:rPr lang="en-US" sz="1100" b="1" u="sng" dirty="0">
                <a:hlinkClick r:id="rId2"/>
              </a:rPr>
              <a:t>fbainvoices@birddog.com</a:t>
            </a:r>
            <a:r>
              <a:rPr lang="en-US" sz="1100" dirty="0"/>
              <a:t>.  Failing to follow these guidelines may result in delayed processing.</a:t>
            </a:r>
          </a:p>
          <a:p>
            <a:pPr lvl="0"/>
            <a:r>
              <a:rPr lang="en-US" sz="1100" dirty="0"/>
              <a:t>Please submit one invoice set, including the requested additional items, per attachment in PDF format.  An invoice set is defined as, but not limited to: </a:t>
            </a:r>
          </a:p>
          <a:p>
            <a:pPr marL="628650" lvl="1" indent="-171450">
              <a:buFont typeface="Arial" pitchFamily="34" charset="0"/>
              <a:buChar char="•"/>
            </a:pPr>
            <a:r>
              <a:rPr lang="en-US" sz="1100" dirty="0"/>
              <a:t>Freight Invoice </a:t>
            </a:r>
          </a:p>
          <a:p>
            <a:pPr marL="628650" lvl="1" indent="-171450">
              <a:buFont typeface="Arial" pitchFamily="34" charset="0"/>
              <a:buChar char="•"/>
            </a:pPr>
            <a:r>
              <a:rPr lang="en-US" sz="1100" dirty="0"/>
              <a:t>Bill of Lading, air/sea waybill </a:t>
            </a:r>
          </a:p>
          <a:p>
            <a:pPr marL="628650" lvl="1" indent="-171450">
              <a:buFont typeface="Arial" pitchFamily="34" charset="0"/>
              <a:buChar char="•"/>
            </a:pPr>
            <a:r>
              <a:rPr lang="en-US" sz="1100" dirty="0"/>
              <a:t>Proof of Delivery if required by the shipper </a:t>
            </a:r>
          </a:p>
          <a:p>
            <a:pPr marL="628650" lvl="1" indent="-171450">
              <a:buFont typeface="Arial" pitchFamily="34" charset="0"/>
              <a:buChar char="•"/>
            </a:pPr>
            <a:r>
              <a:rPr lang="en-US" sz="1100" dirty="0"/>
              <a:t>Entry/Immediate Delivery or Entry Summary Documents if applicable </a:t>
            </a:r>
          </a:p>
          <a:p>
            <a:pPr marL="628650" lvl="1" indent="-171450">
              <a:buFont typeface="Arial" pitchFamily="34" charset="0"/>
              <a:buChar char="•"/>
            </a:pPr>
            <a:r>
              <a:rPr lang="en-US" sz="1100" dirty="0"/>
              <a:t>Commercial Invoice </a:t>
            </a:r>
          </a:p>
          <a:p>
            <a:pPr lvl="0"/>
            <a:r>
              <a:rPr lang="en-US" sz="1100" dirty="0"/>
              <a:t>The image must be legible. </a:t>
            </a:r>
          </a:p>
          <a:p>
            <a:pPr lvl="0"/>
            <a:r>
              <a:rPr lang="en-US" sz="1100" dirty="0"/>
              <a:t>All pages should be turned correctly (not sideways or upside down). </a:t>
            </a:r>
          </a:p>
          <a:p>
            <a:pPr lvl="0"/>
            <a:r>
              <a:rPr lang="en-US" sz="1100" dirty="0"/>
              <a:t>Certain shippers require a physical copy of their invoice.  In that event, the carrier will be responsible to provide the physical copy directly to the shipper.  Accordingly, BirdDog presumes you have the shipper’s authorization to e-mail carrier invoices to us. </a:t>
            </a:r>
          </a:p>
          <a:p>
            <a:r>
              <a:rPr lang="en-US" sz="1100" dirty="0"/>
              <a:t>The aforementioned procedures allow us to audit and process the invoices within the contractual parameters established.  Your assistance is appreciated.  Please allow up to 72 hours before having visibility to the status of your invoice, which can be seen at the Payment Inquiry portal </a:t>
            </a:r>
            <a:r>
              <a:rPr lang="en-US" sz="1100" u="sng" dirty="0">
                <a:hlinkClick r:id="rId3"/>
              </a:rPr>
              <a:t>http://fbaportal.birddog.com</a:t>
            </a:r>
            <a:r>
              <a:rPr lang="en-US" sz="1100" dirty="0"/>
              <a:t>.</a:t>
            </a:r>
          </a:p>
        </p:txBody>
      </p:sp>
    </p:spTree>
    <p:extLst>
      <p:ext uri="{BB962C8B-B14F-4D97-AF65-F5344CB8AC3E}">
        <p14:creationId xmlns:p14="http://schemas.microsoft.com/office/powerpoint/2010/main" val="10286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771525"/>
            <a:ext cx="8001000" cy="830997"/>
          </a:xfrm>
          <a:prstGeom prst="rect">
            <a:avLst/>
          </a:prstGeom>
          <a:noFill/>
        </p:spPr>
        <p:txBody>
          <a:bodyPr wrap="square" rtlCol="0">
            <a:spAutoFit/>
          </a:bodyPr>
          <a:lstStyle/>
          <a:p>
            <a:pPr algn="ctr"/>
            <a:r>
              <a:rPr lang="en-US" sz="2400" b="1" i="1" dirty="0" smtClean="0">
                <a:solidFill>
                  <a:srgbClr val="00B0F0"/>
                </a:solidFill>
              </a:rPr>
              <a:t>Uploading</a:t>
            </a:r>
            <a:r>
              <a:rPr lang="en-US" sz="2400" b="1" dirty="0" smtClean="0">
                <a:solidFill>
                  <a:srgbClr val="00B0F0"/>
                </a:solidFill>
              </a:rPr>
              <a:t> an Invoice that BirdDog has NOT received for Processing or Resubmitting an invoice with updated backup. </a:t>
            </a:r>
            <a:endParaRPr lang="en-US" sz="2400" b="1" dirty="0">
              <a:solidFill>
                <a:srgbClr val="00B0F0"/>
              </a:solidFill>
              <a:effectLst>
                <a:outerShdw blurRad="38100" dist="38100" dir="2700000" algn="tl">
                  <a:srgbClr val="000000">
                    <a:alpha val="43137"/>
                  </a:srgbClr>
                </a:outerShdw>
              </a:effectLst>
              <a:latin typeface="Avenir 65 Medium" pitchFamily="34" charset="0"/>
            </a:endParaRPr>
          </a:p>
        </p:txBody>
      </p:sp>
      <p:sp>
        <p:nvSpPr>
          <p:cNvPr id="4" name="Slide Number Placeholder 3"/>
          <p:cNvSpPr>
            <a:spLocks noGrp="1"/>
          </p:cNvSpPr>
          <p:nvPr>
            <p:ph type="sldNum" sz="quarter" idx="4"/>
          </p:nvPr>
        </p:nvSpPr>
        <p:spPr/>
        <p:txBody>
          <a:bodyPr/>
          <a:lstStyle/>
          <a:p>
            <a:fld id="{DF084CBA-E279-43A2-A328-2A01546C4045}" type="slidenum">
              <a:rPr lang="en-US" smtClean="0"/>
              <a:pPr/>
              <a:t>6</a:t>
            </a:fld>
            <a:endParaRPr lang="en-US" dirty="0"/>
          </a:p>
        </p:txBody>
      </p:sp>
      <p:sp>
        <p:nvSpPr>
          <p:cNvPr id="3" name="Rectangle 2"/>
          <p:cNvSpPr/>
          <p:nvPr/>
        </p:nvSpPr>
        <p:spPr>
          <a:xfrm>
            <a:off x="1400174" y="1549152"/>
            <a:ext cx="6372225" cy="3262432"/>
          </a:xfrm>
          <a:prstGeom prst="rect">
            <a:avLst/>
          </a:prstGeom>
        </p:spPr>
        <p:txBody>
          <a:bodyPr wrap="square">
            <a:spAutoFit/>
          </a:bodyPr>
          <a:lstStyle/>
          <a:p>
            <a:r>
              <a:rPr lang="en-US" sz="1100" dirty="0"/>
              <a:t>If you need to submit or re-submit any freight invoices to BirdDog for processing and would like to do so via </a:t>
            </a:r>
            <a:r>
              <a:rPr lang="en-US" sz="1100" dirty="0" smtClean="0"/>
              <a:t>uploading it directly for </a:t>
            </a:r>
            <a:r>
              <a:rPr lang="en-US" sz="1100" dirty="0"/>
              <a:t>processing, please follow the guidelines </a:t>
            </a:r>
            <a:r>
              <a:rPr lang="en-US" sz="1100" dirty="0" smtClean="0"/>
              <a:t>below. When uploading, please use the </a:t>
            </a:r>
            <a:r>
              <a:rPr lang="en-US" sz="1100" dirty="0" smtClean="0">
                <a:solidFill>
                  <a:srgbClr val="0070C0"/>
                </a:solidFill>
              </a:rPr>
              <a:t>“</a:t>
            </a:r>
            <a:r>
              <a:rPr lang="en-US" sz="1100" b="1" dirty="0" smtClean="0">
                <a:solidFill>
                  <a:srgbClr val="0070C0"/>
                </a:solidFill>
              </a:rPr>
              <a:t>click here”</a:t>
            </a:r>
            <a:r>
              <a:rPr lang="en-US" sz="1100" dirty="0" smtClean="0">
                <a:solidFill>
                  <a:srgbClr val="0070C0"/>
                </a:solidFill>
              </a:rPr>
              <a:t> </a:t>
            </a:r>
            <a:r>
              <a:rPr lang="en-US" sz="1100" dirty="0" smtClean="0"/>
              <a:t>link.  </a:t>
            </a:r>
            <a:r>
              <a:rPr lang="en-US" sz="1100" dirty="0"/>
              <a:t>Failing to follow these guidelines may result in delayed processing.</a:t>
            </a:r>
          </a:p>
          <a:p>
            <a:pPr lvl="0"/>
            <a:r>
              <a:rPr lang="en-US" sz="1100" dirty="0"/>
              <a:t>Please submit one invoice set, including the requested additional items, per </a:t>
            </a:r>
            <a:r>
              <a:rPr lang="en-US" sz="1100" dirty="0" smtClean="0"/>
              <a:t>PDF.</a:t>
            </a:r>
            <a:r>
              <a:rPr lang="en-US" sz="1100" dirty="0"/>
              <a:t>  An invoice set is defined as, but not limited to: </a:t>
            </a:r>
          </a:p>
          <a:p>
            <a:pPr marL="628650" lvl="1" indent="-171450">
              <a:buFont typeface="Arial" pitchFamily="34" charset="0"/>
              <a:buChar char="•"/>
            </a:pPr>
            <a:r>
              <a:rPr lang="en-US" sz="1100" dirty="0"/>
              <a:t>Freight Invoice </a:t>
            </a:r>
          </a:p>
          <a:p>
            <a:pPr marL="628650" lvl="1" indent="-171450">
              <a:buFont typeface="Arial" pitchFamily="34" charset="0"/>
              <a:buChar char="•"/>
            </a:pPr>
            <a:r>
              <a:rPr lang="en-US" sz="1100" dirty="0"/>
              <a:t>Bill of Lading, air/sea waybill </a:t>
            </a:r>
          </a:p>
          <a:p>
            <a:pPr marL="628650" lvl="1" indent="-171450">
              <a:buFont typeface="Arial" pitchFamily="34" charset="0"/>
              <a:buChar char="•"/>
            </a:pPr>
            <a:r>
              <a:rPr lang="en-US" sz="1100" dirty="0"/>
              <a:t>Proof of Delivery if required by the shipper </a:t>
            </a:r>
          </a:p>
          <a:p>
            <a:pPr marL="628650" lvl="1" indent="-171450">
              <a:buFont typeface="Arial" pitchFamily="34" charset="0"/>
              <a:buChar char="•"/>
            </a:pPr>
            <a:r>
              <a:rPr lang="en-US" sz="1100" dirty="0"/>
              <a:t>Entry/Immediate Delivery or Entry Summary Documents if applicable </a:t>
            </a:r>
          </a:p>
          <a:p>
            <a:pPr marL="628650" lvl="1" indent="-171450">
              <a:buFont typeface="Arial" pitchFamily="34" charset="0"/>
              <a:buChar char="•"/>
            </a:pPr>
            <a:r>
              <a:rPr lang="en-US" sz="1100" dirty="0"/>
              <a:t>Commercial Invoice </a:t>
            </a:r>
          </a:p>
          <a:p>
            <a:pPr lvl="0"/>
            <a:r>
              <a:rPr lang="en-US" sz="1100" dirty="0"/>
              <a:t>The image must be legible. </a:t>
            </a:r>
          </a:p>
          <a:p>
            <a:pPr lvl="0"/>
            <a:r>
              <a:rPr lang="en-US" sz="1100" dirty="0"/>
              <a:t>All pages should be turned correctly (not sideways or upside down). </a:t>
            </a:r>
          </a:p>
          <a:p>
            <a:pPr lvl="0"/>
            <a:r>
              <a:rPr lang="en-US" sz="1100" dirty="0"/>
              <a:t>Certain shippers require a physical copy of their invoice.  In that event, the carrier will be responsible to provide the physical copy directly to the shipper.  Accordingly, BirdDog presumes you have the shipper’s authorization to e-mail carrier invoices to us. </a:t>
            </a:r>
          </a:p>
          <a:p>
            <a:r>
              <a:rPr lang="en-US" sz="1100" dirty="0"/>
              <a:t>The aforementioned procedures allow us to audit and process the invoices within the contractual parameters established.  Your assistance is appreciated.  Please allow up to 72 hours before having visibility to the status of your invoice, which can be seen at the Payment Inquiry portal </a:t>
            </a:r>
            <a:r>
              <a:rPr lang="en-US" sz="1100" u="sng" dirty="0">
                <a:hlinkClick r:id="rId2"/>
              </a:rPr>
              <a:t>http://fbaportal.birddog.com</a:t>
            </a:r>
            <a:r>
              <a:rPr lang="en-US" sz="1100" dirty="0"/>
              <a:t>.</a:t>
            </a:r>
          </a:p>
        </p:txBody>
      </p:sp>
    </p:spTree>
    <p:extLst>
      <p:ext uri="{BB962C8B-B14F-4D97-AF65-F5344CB8AC3E}">
        <p14:creationId xmlns:p14="http://schemas.microsoft.com/office/powerpoint/2010/main" val="266526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771525"/>
            <a:ext cx="8001000" cy="830997"/>
          </a:xfrm>
          <a:prstGeom prst="rect">
            <a:avLst/>
          </a:prstGeom>
          <a:noFill/>
        </p:spPr>
        <p:txBody>
          <a:bodyPr wrap="square" rtlCol="0">
            <a:spAutoFit/>
          </a:bodyPr>
          <a:lstStyle/>
          <a:p>
            <a:pPr algn="ctr"/>
            <a:r>
              <a:rPr lang="en-US" sz="2400" b="1" i="1" dirty="0" smtClean="0">
                <a:solidFill>
                  <a:srgbClr val="00B0F0"/>
                </a:solidFill>
              </a:rPr>
              <a:t>Uploading</a:t>
            </a:r>
            <a:r>
              <a:rPr lang="en-US" sz="2400" b="1" dirty="0" smtClean="0">
                <a:solidFill>
                  <a:srgbClr val="00B0F0"/>
                </a:solidFill>
              </a:rPr>
              <a:t> an Invoice that BirdDog has NOT received for Processing or Resubmitting an invoice with updated backup. </a:t>
            </a:r>
            <a:endParaRPr lang="en-US" sz="2400" b="1" dirty="0">
              <a:solidFill>
                <a:srgbClr val="00B0F0"/>
              </a:solidFill>
              <a:effectLst>
                <a:outerShdw blurRad="38100" dist="38100" dir="2700000" algn="tl">
                  <a:srgbClr val="000000">
                    <a:alpha val="43137"/>
                  </a:srgbClr>
                </a:outerShdw>
              </a:effectLst>
              <a:latin typeface="Avenir 65 Medium" pitchFamily="34" charset="0"/>
            </a:endParaRPr>
          </a:p>
        </p:txBody>
      </p:sp>
      <p:sp>
        <p:nvSpPr>
          <p:cNvPr id="4" name="Slide Number Placeholder 3"/>
          <p:cNvSpPr>
            <a:spLocks noGrp="1"/>
          </p:cNvSpPr>
          <p:nvPr>
            <p:ph type="sldNum" sz="quarter" idx="4"/>
          </p:nvPr>
        </p:nvSpPr>
        <p:spPr/>
        <p:txBody>
          <a:bodyPr/>
          <a:lstStyle/>
          <a:p>
            <a:fld id="{DF084CBA-E279-43A2-A328-2A01546C4045}" type="slidenum">
              <a:rPr lang="en-US" smtClean="0"/>
              <a:pPr/>
              <a:t>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81150"/>
            <a:ext cx="4159282" cy="96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71750"/>
            <a:ext cx="4005262" cy="208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181350"/>
            <a:ext cx="2286000" cy="1314450"/>
          </a:xfrm>
          <a:prstGeom prst="rect">
            <a:avLst/>
          </a:prstGeom>
          <a:noFill/>
          <a:ln>
            <a:noFill/>
          </a:ln>
        </p:spPr>
      </p:pic>
      <p:sp>
        <p:nvSpPr>
          <p:cNvPr id="5" name="TextBox 4"/>
          <p:cNvSpPr txBox="1"/>
          <p:nvPr/>
        </p:nvSpPr>
        <p:spPr>
          <a:xfrm>
            <a:off x="4953000" y="1602522"/>
            <a:ext cx="3581400" cy="1446550"/>
          </a:xfrm>
          <a:prstGeom prst="rect">
            <a:avLst/>
          </a:prstGeom>
          <a:noFill/>
        </p:spPr>
        <p:txBody>
          <a:bodyPr wrap="square" rtlCol="0">
            <a:spAutoFit/>
          </a:bodyPr>
          <a:lstStyle/>
          <a:p>
            <a:r>
              <a:rPr lang="en-US" sz="1100" dirty="0" smtClean="0"/>
              <a:t>By Clicking on the “click here” link, you will be taken to a page where you will need to upload the PDF, enter your SCAC code, the payment remit zipcode, and the Freight Bill Number.  Once complete and the file has been loaded, you will receive the message below with a notice that the Bill has been submitted. If any of these fields do not match what we are expecting for your upload, you will be given an option to “Request Help”.</a:t>
            </a:r>
            <a:endParaRPr lang="en-US" sz="1100" dirty="0"/>
          </a:p>
        </p:txBody>
      </p:sp>
    </p:spTree>
    <p:extLst>
      <p:ext uri="{BB962C8B-B14F-4D97-AF65-F5344CB8AC3E}">
        <p14:creationId xmlns:p14="http://schemas.microsoft.com/office/powerpoint/2010/main" val="356840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7675" y="771525"/>
            <a:ext cx="8001000" cy="461665"/>
          </a:xfrm>
          <a:prstGeom prst="rect">
            <a:avLst/>
          </a:prstGeom>
          <a:noFill/>
        </p:spPr>
        <p:txBody>
          <a:bodyPr wrap="square" rtlCol="0">
            <a:spAutoFit/>
          </a:bodyPr>
          <a:lstStyle/>
          <a:p>
            <a:pPr algn="ctr"/>
            <a:r>
              <a:rPr lang="en-US" sz="2400" b="1" dirty="0" smtClean="0">
                <a:solidFill>
                  <a:srgbClr val="00B0F0"/>
                </a:solidFill>
              </a:rPr>
              <a:t>Invoice that BirdDog HAS received for Processing</a:t>
            </a:r>
            <a:endParaRPr lang="en-US" sz="2400" b="1" dirty="0">
              <a:solidFill>
                <a:srgbClr val="00B0F0"/>
              </a:solidFill>
              <a:effectLst>
                <a:outerShdw blurRad="38100" dist="38100" dir="2700000" algn="tl">
                  <a:srgbClr val="000000">
                    <a:alpha val="43137"/>
                  </a:srgbClr>
                </a:outerShdw>
              </a:effectLst>
              <a:latin typeface="Avenir 65 Medium" pitchFamily="34" charset="0"/>
            </a:endParaRPr>
          </a:p>
        </p:txBody>
      </p:sp>
      <p:sp>
        <p:nvSpPr>
          <p:cNvPr id="2" name="Rectangle 1"/>
          <p:cNvSpPr/>
          <p:nvPr/>
        </p:nvSpPr>
        <p:spPr>
          <a:xfrm>
            <a:off x="762000" y="1233190"/>
            <a:ext cx="8124825" cy="1200329"/>
          </a:xfrm>
          <a:prstGeom prst="rect">
            <a:avLst/>
          </a:prstGeom>
        </p:spPr>
        <p:txBody>
          <a:bodyPr wrap="square">
            <a:spAutoFit/>
          </a:bodyPr>
          <a:lstStyle/>
          <a:p>
            <a:pPr marL="342900" indent="-342900" eaLnBrk="0" hangingPunct="0">
              <a:spcBef>
                <a:spcPct val="20000"/>
              </a:spcBef>
              <a:spcAft>
                <a:spcPts val="600"/>
              </a:spcAft>
              <a:buFontTx/>
              <a:buChar char="•"/>
            </a:pPr>
            <a:r>
              <a:rPr lang="en-US" dirty="0" smtClean="0">
                <a:latin typeface="Avenir 35 Light" pitchFamily="34" charset="0"/>
              </a:rPr>
              <a:t>If BirdDog has received the invoice in question, you will see the result below.  You will have the option to open each instance if we have received more than one copy to process. If there are multiple results, you will want to open each to ensure you have all the details for that invoice.</a:t>
            </a:r>
          </a:p>
        </p:txBody>
      </p:sp>
      <p:sp>
        <p:nvSpPr>
          <p:cNvPr id="4" name="Slide Number Placeholder 3"/>
          <p:cNvSpPr>
            <a:spLocks noGrp="1"/>
          </p:cNvSpPr>
          <p:nvPr>
            <p:ph type="sldNum" sz="quarter" idx="4"/>
          </p:nvPr>
        </p:nvSpPr>
        <p:spPr/>
        <p:txBody>
          <a:bodyPr/>
          <a:lstStyle/>
          <a:p>
            <a:fld id="{DF084CBA-E279-43A2-A328-2A01546C4045}" type="slidenum">
              <a:rPr lang="en-US" smtClean="0"/>
              <a:pPr/>
              <a:t>8</a:t>
            </a:fld>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71763"/>
            <a:ext cx="820102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14400" y="3522643"/>
            <a:ext cx="8077200" cy="738664"/>
          </a:xfrm>
          <a:prstGeom prst="rect">
            <a:avLst/>
          </a:prstGeom>
        </p:spPr>
        <p:txBody>
          <a:bodyPr wrap="square">
            <a:spAutoFit/>
          </a:bodyPr>
          <a:lstStyle/>
          <a:p>
            <a:pPr marL="342900" indent="-342900" eaLnBrk="0" hangingPunct="0">
              <a:spcBef>
                <a:spcPct val="20000"/>
              </a:spcBef>
              <a:spcAft>
                <a:spcPts val="600"/>
              </a:spcAft>
              <a:buFontTx/>
              <a:buChar char="•"/>
            </a:pPr>
            <a:r>
              <a:rPr lang="en-US" sz="1400" dirty="0">
                <a:latin typeface="Avenir 35 Light" pitchFamily="34" charset="0"/>
              </a:rPr>
              <a:t>If </a:t>
            </a:r>
            <a:r>
              <a:rPr lang="en-US" sz="1400" dirty="0" smtClean="0">
                <a:latin typeface="Avenir 35 Light" pitchFamily="34" charset="0"/>
              </a:rPr>
              <a:t>you see the information you were looking for on this first page, you may not need to go any further. </a:t>
            </a:r>
            <a:r>
              <a:rPr lang="en-US" sz="1400" smtClean="0">
                <a:latin typeface="Avenir 35 Light" pitchFamily="34" charset="0"/>
              </a:rPr>
              <a:t>If </a:t>
            </a:r>
            <a:r>
              <a:rPr lang="en-US" sz="1400" smtClean="0">
                <a:latin typeface="Avenir 35 Light" pitchFamily="34" charset="0"/>
              </a:rPr>
              <a:t>additional </a:t>
            </a:r>
            <a:r>
              <a:rPr lang="en-US" sz="1400" dirty="0" smtClean="0">
                <a:latin typeface="Avenir 35 Light" pitchFamily="34" charset="0"/>
              </a:rPr>
              <a:t>details are needed as to why an invoice was not paid, payment status, cut down reasons, etc. Then you will need to click on the actual Pro number for additional details.</a:t>
            </a:r>
            <a:endParaRPr lang="en-US" sz="1400" dirty="0">
              <a:latin typeface="Avenir 35 Light" pitchFamily="34" charset="0"/>
            </a:endParaRPr>
          </a:p>
        </p:txBody>
      </p:sp>
    </p:spTree>
    <p:extLst>
      <p:ext uri="{BB962C8B-B14F-4D97-AF65-F5344CB8AC3E}">
        <p14:creationId xmlns:p14="http://schemas.microsoft.com/office/powerpoint/2010/main" val="157709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7675" y="771525"/>
            <a:ext cx="8001000" cy="461665"/>
          </a:xfrm>
          <a:prstGeom prst="rect">
            <a:avLst/>
          </a:prstGeom>
          <a:noFill/>
        </p:spPr>
        <p:txBody>
          <a:bodyPr wrap="square" rtlCol="0">
            <a:spAutoFit/>
          </a:bodyPr>
          <a:lstStyle/>
          <a:p>
            <a:pPr algn="ctr"/>
            <a:r>
              <a:rPr lang="en-US" sz="2400" b="1" dirty="0" smtClean="0">
                <a:solidFill>
                  <a:srgbClr val="00B0F0"/>
                </a:solidFill>
              </a:rPr>
              <a:t>Invoice that BirdDog HAS received for Processing</a:t>
            </a:r>
            <a:endParaRPr lang="en-US" sz="2400" b="1" dirty="0">
              <a:solidFill>
                <a:srgbClr val="00B0F0"/>
              </a:solidFill>
              <a:effectLst>
                <a:outerShdw blurRad="38100" dist="38100" dir="2700000" algn="tl">
                  <a:srgbClr val="000000">
                    <a:alpha val="43137"/>
                  </a:srgbClr>
                </a:outerShdw>
              </a:effectLst>
              <a:latin typeface="Avenir 65 Medium" pitchFamily="34" charset="0"/>
            </a:endParaRPr>
          </a:p>
        </p:txBody>
      </p:sp>
      <p:sp>
        <p:nvSpPr>
          <p:cNvPr id="2" name="Rectangle 1"/>
          <p:cNvSpPr/>
          <p:nvPr/>
        </p:nvSpPr>
        <p:spPr>
          <a:xfrm>
            <a:off x="762000" y="1233190"/>
            <a:ext cx="8124825" cy="646331"/>
          </a:xfrm>
          <a:prstGeom prst="rect">
            <a:avLst/>
          </a:prstGeom>
        </p:spPr>
        <p:txBody>
          <a:bodyPr wrap="square">
            <a:spAutoFit/>
          </a:bodyPr>
          <a:lstStyle/>
          <a:p>
            <a:pPr marL="342900" indent="-342900" eaLnBrk="0" hangingPunct="0">
              <a:spcBef>
                <a:spcPct val="20000"/>
              </a:spcBef>
              <a:spcAft>
                <a:spcPts val="600"/>
              </a:spcAft>
              <a:buFontTx/>
              <a:buChar char="•"/>
            </a:pPr>
            <a:r>
              <a:rPr lang="en-US" dirty="0" smtClean="0">
                <a:latin typeface="Avenir 35 Light" pitchFamily="34" charset="0"/>
              </a:rPr>
              <a:t>If you need additional details on a Pro number, click the pro number and you will be taken to a new screen that contains additional fields of details.</a:t>
            </a:r>
          </a:p>
        </p:txBody>
      </p:sp>
      <p:sp>
        <p:nvSpPr>
          <p:cNvPr id="4" name="Slide Number Placeholder 3"/>
          <p:cNvSpPr>
            <a:spLocks noGrp="1"/>
          </p:cNvSpPr>
          <p:nvPr>
            <p:ph type="sldNum" sz="quarter" idx="4"/>
          </p:nvPr>
        </p:nvSpPr>
        <p:spPr/>
        <p:txBody>
          <a:bodyPr/>
          <a:lstStyle/>
          <a:p>
            <a:fld id="{DF084CBA-E279-43A2-A328-2A01546C4045}" type="slidenum">
              <a:rPr lang="en-US" smtClean="0"/>
              <a:pPr/>
              <a:t>9</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85950"/>
            <a:ext cx="828352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847" y="2495550"/>
            <a:ext cx="3725153" cy="235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143072"/>
            <a:ext cx="1371600" cy="1606559"/>
          </a:xfrm>
          <a:prstGeom prst="rect">
            <a:avLst/>
          </a:prstGeom>
        </p:spPr>
      </p:pic>
    </p:spTree>
    <p:extLst>
      <p:ext uri="{BB962C8B-B14F-4D97-AF65-F5344CB8AC3E}">
        <p14:creationId xmlns:p14="http://schemas.microsoft.com/office/powerpoint/2010/main" val="56186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7542</TotalTime>
  <Words>724</Words>
  <Application>Microsoft Office PowerPoint</Application>
  <PresentationFormat>On-screen Show (16:9)</PresentationFormat>
  <Paragraphs>58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Avenir 35 Light</vt:lpstr>
      <vt:lpstr>Avenir 65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Sala</dc:creator>
  <cp:lastModifiedBy>Tim Wegner</cp:lastModifiedBy>
  <cp:revision>159</cp:revision>
  <dcterms:created xsi:type="dcterms:W3CDTF">2011-07-05T14:04:51Z</dcterms:created>
  <dcterms:modified xsi:type="dcterms:W3CDTF">2012-11-30T15:43:26Z</dcterms:modified>
</cp:coreProperties>
</file>